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  <p:sldId id="260" r:id="rId9"/>
    <p:sldId id="26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C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07762722141898E-2"/>
          <c:y val="5.8368798180632432E-2"/>
          <c:w val="0.90500980495047967"/>
          <c:h val="0.7620267637664922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пашни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96.8</c:v>
                </c:pt>
                <c:pt idx="2">
                  <c:v>90.8</c:v>
                </c:pt>
                <c:pt idx="3">
                  <c:v>87.4</c:v>
                </c:pt>
                <c:pt idx="4">
                  <c:v>87.5</c:v>
                </c:pt>
                <c:pt idx="5">
                  <c:v>87.6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Посевные площади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</c:v>
                </c:pt>
                <c:pt idx="1">
                  <c:v>87.1</c:v>
                </c:pt>
                <c:pt idx="2">
                  <c:v>72</c:v>
                </c:pt>
                <c:pt idx="3">
                  <c:v>64.400000000000006</c:v>
                </c:pt>
                <c:pt idx="4">
                  <c:v>63.9</c:v>
                </c:pt>
                <c:pt idx="5">
                  <c:v>66.7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08352"/>
        <c:axId val="33522432"/>
      </c:lineChart>
      <c:catAx>
        <c:axId val="33508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3522432"/>
        <c:crosses val="autoZero"/>
        <c:auto val="1"/>
        <c:lblAlgn val="ctr"/>
        <c:lblOffset val="100"/>
        <c:noMultiLvlLbl val="0"/>
      </c:catAx>
      <c:valAx>
        <c:axId val="33522432"/>
        <c:scaling>
          <c:orientation val="minMax"/>
          <c:max val="100"/>
          <c:min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35083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30926103061721E-2"/>
          <c:y val="3.7785819219563282E-2"/>
          <c:w val="0.92576231367246453"/>
          <c:h val="0.780591574615246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Зерно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70</c:v>
                </c:pt>
                <c:pt idx="2">
                  <c:v>50.6</c:v>
                </c:pt>
                <c:pt idx="3">
                  <c:v>61.6</c:v>
                </c:pt>
                <c:pt idx="4">
                  <c:v>61.6</c:v>
                </c:pt>
                <c:pt idx="5">
                  <c:v>76.7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Молоко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</c:v>
                </c:pt>
                <c:pt idx="1">
                  <c:v>69.2</c:v>
                </c:pt>
                <c:pt idx="2">
                  <c:v>57.1</c:v>
                </c:pt>
                <c:pt idx="3">
                  <c:v>58.3</c:v>
                </c:pt>
                <c:pt idx="4">
                  <c:v>61.6</c:v>
                </c:pt>
                <c:pt idx="5">
                  <c:v>61.3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Мясо</c:v>
                </c:pt>
              </c:strCache>
            </c:strRef>
          </c:tx>
          <c:spPr>
            <a:ln w="38100">
              <a:solidFill>
                <a:srgbClr val="00B050"/>
              </a:solidFill>
              <a:prstDash val="dash"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100</c:v>
                </c:pt>
                <c:pt idx="1">
                  <c:v>76.599999999999994</c:v>
                </c:pt>
                <c:pt idx="2">
                  <c:v>61.9</c:v>
                </c:pt>
                <c:pt idx="3">
                  <c:v>74.3</c:v>
                </c:pt>
                <c:pt idx="4">
                  <c:v>93.1</c:v>
                </c:pt>
                <c:pt idx="5">
                  <c:v>102.9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Яйца</c:v>
                </c:pt>
              </c:strCache>
            </c:strRef>
          </c:tx>
          <c:spPr>
            <a:ln w="38100">
              <a:solidFill>
                <a:srgbClr val="002060"/>
              </a:solidFill>
              <a:prstDash val="dashDot"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1990 г.</c:v>
                </c:pt>
                <c:pt idx="1">
                  <c:v>1995 г.</c:v>
                </c:pt>
                <c:pt idx="2">
                  <c:v>2000 г.</c:v>
                </c:pt>
                <c:pt idx="3">
                  <c:v>2005 г.</c:v>
                </c:pt>
                <c:pt idx="4">
                  <c:v>2010 г.</c:v>
                </c:pt>
                <c:pt idx="5">
                  <c:v>2014 г.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100</c:v>
                </c:pt>
                <c:pt idx="1">
                  <c:v>69.3</c:v>
                </c:pt>
                <c:pt idx="2">
                  <c:v>71.900000000000006</c:v>
                </c:pt>
                <c:pt idx="3">
                  <c:v>77</c:v>
                </c:pt>
                <c:pt idx="4">
                  <c:v>84.6</c:v>
                </c:pt>
                <c:pt idx="5">
                  <c:v>87.9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74624"/>
        <c:axId val="36076160"/>
      </c:lineChart>
      <c:catAx>
        <c:axId val="36074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36076160"/>
        <c:crosses val="autoZero"/>
        <c:auto val="1"/>
        <c:lblAlgn val="ctr"/>
        <c:lblOffset val="100"/>
        <c:noMultiLvlLbl val="0"/>
      </c:catAx>
      <c:valAx>
        <c:axId val="36076160"/>
        <c:scaling>
          <c:orientation val="minMax"/>
          <c:max val="105"/>
          <c:min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6074624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7EF36-4764-465E-84DF-F6061D54C2AA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A96A-BDF2-4A24-A141-959C7A43E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4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A96A-BDF2-4A24-A141-959C7A43EF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3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08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4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0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35BC-B995-493C-AE30-C1C99ABF3ED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EF5F-BF07-46E7-9F71-C59D66F62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14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990656" cy="2187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Продовольственная безопасность и активизация </a:t>
            </a:r>
            <a:r>
              <a:rPr lang="ru-RU" b="1" dirty="0" smtClean="0"/>
              <a:t>агробизнеса: ключевые вопросы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Костяев</a:t>
            </a:r>
            <a:r>
              <a:rPr lang="ru-RU" b="1" dirty="0" smtClean="0">
                <a:solidFill>
                  <a:schemeClr val="tx1"/>
                </a:solidFill>
              </a:rPr>
              <a:t> Александр Иванович –директор ФГБНУ СЗНИЭСХ, д.э.н., проф., академик РАН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Никонова Галина Николаевна – зав. отделом ФГБНУ СЗНИЭСХ, д.э.н., проф., член-корреспондент РАН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5890666"/>
          </a:xfrm>
        </p:spPr>
        <p:txBody>
          <a:bodyPr>
            <a:normAutofit/>
          </a:bodyPr>
          <a:lstStyle/>
          <a:p>
            <a:r>
              <a:rPr lang="ru-RU" b="1" dirty="0"/>
              <a:t>Стратегия </a:t>
            </a:r>
            <a:r>
              <a:rPr lang="ru-RU" b="1" dirty="0" err="1"/>
              <a:t>импортозамещения</a:t>
            </a:r>
            <a:r>
              <a:rPr lang="ru-RU" b="1" dirty="0"/>
              <a:t> должна стать лишь подсистемой более глобальной стратегии – стратегии стимулирования спроса на продовольствие, включая выход на внешние рынки и экспорт продуктов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33135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 чем пойдет речь?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61648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 </a:t>
            </a:r>
            <a:r>
              <a:rPr lang="ru-RU" sz="2800" b="1" dirty="0" smtClean="0"/>
              <a:t>О понятии продовольственной </a:t>
            </a:r>
            <a:r>
              <a:rPr lang="ru-RU" sz="2800" b="1" dirty="0" smtClean="0"/>
              <a:t>безопасности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О конфликтующих стратегических целях в развитии агрокомплекса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О главном конкурентном преимуществе </a:t>
            </a:r>
            <a:r>
              <a:rPr lang="ru-RU" sz="2800" b="1" dirty="0" smtClean="0"/>
              <a:t>России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О главной проблеме в развитии агропродовольственного </a:t>
            </a:r>
            <a:r>
              <a:rPr lang="ru-RU" sz="2800" b="1" dirty="0" smtClean="0"/>
              <a:t>сектора и путях ее решения</a:t>
            </a:r>
            <a:endParaRPr lang="ru-RU" sz="2800" b="1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92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Сущности понятия «продовольственная безопасность»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7613" y="1196752"/>
            <a:ext cx="583264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Продовольственная безопасность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276872"/>
            <a:ext cx="3600400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Продуктовая подсистема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94554" y="2292763"/>
            <a:ext cx="324036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Ресурсная подсистема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7500" y="3104964"/>
            <a:ext cx="1440160" cy="86409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Зерно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95%/99%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30691" y="4039311"/>
            <a:ext cx="1956609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Картофель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95%/98%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32" y="5965121"/>
            <a:ext cx="1440160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Яйца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… /97,2%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-52520" y="5151653"/>
            <a:ext cx="1800200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Овощи и бахчевые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… / 89,3%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29487" y="3068960"/>
            <a:ext cx="2608296" cy="10801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Мясо и мясопродукты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85%/83,6%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22970" y="4149080"/>
            <a:ext cx="3081078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Молоко и молокопродукты</a:t>
            </a:r>
          </a:p>
          <a:p>
            <a:pPr algn="ctr"/>
            <a:r>
              <a:rPr lang="ru-RU" sz="1600" b="1" dirty="0" smtClean="0"/>
              <a:t>90%/78,2%</a:t>
            </a:r>
            <a:endParaRPr lang="ru-RU" sz="1600" b="1" dirty="0"/>
          </a:p>
        </p:txBody>
      </p:sp>
      <p:sp>
        <p:nvSpPr>
          <p:cNvPr id="13" name="Овал 12"/>
          <p:cNvSpPr/>
          <p:nvPr/>
        </p:nvSpPr>
        <p:spPr>
          <a:xfrm>
            <a:off x="1933234" y="5116015"/>
            <a:ext cx="2487424" cy="9519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Рыбная продукция</a:t>
            </a:r>
          </a:p>
          <a:p>
            <a:pPr algn="ctr"/>
            <a:r>
              <a:rPr lang="ru-RU" sz="1600" b="1" dirty="0" smtClean="0"/>
              <a:t>80%/72,5%</a:t>
            </a:r>
            <a:endParaRPr lang="ru-RU" sz="1600" b="1" dirty="0"/>
          </a:p>
        </p:txBody>
      </p:sp>
      <p:sp>
        <p:nvSpPr>
          <p:cNvPr id="14" name="Овал 13"/>
          <p:cNvSpPr/>
          <p:nvPr/>
        </p:nvSpPr>
        <p:spPr>
          <a:xfrm>
            <a:off x="1693053" y="6087757"/>
            <a:ext cx="2878947" cy="7702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Фрукты и ягоды</a:t>
            </a:r>
          </a:p>
          <a:p>
            <a:pPr algn="ctr"/>
            <a:r>
              <a:rPr lang="ru-RU" sz="1600" b="1" dirty="0" smtClean="0"/>
              <a:t>…/48,1%</a:t>
            </a:r>
            <a:endParaRPr lang="ru-RU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59224" y="3176972"/>
            <a:ext cx="417646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Семена: зерновые – 96%, </a:t>
            </a:r>
            <a:r>
              <a:rPr lang="ru-RU" sz="1600" b="1" dirty="0" smtClean="0">
                <a:solidFill>
                  <a:srgbClr val="C00000"/>
                </a:solidFill>
              </a:rPr>
              <a:t>сахарная свекла – 35%, картофель – 47%,</a:t>
            </a:r>
            <a:r>
              <a:rPr lang="ru-RU" sz="1600" b="1" dirty="0" smtClean="0"/>
              <a:t> кукуруза – 66%, </a:t>
            </a:r>
            <a:r>
              <a:rPr lang="ru-RU" sz="1600" b="1" dirty="0" smtClean="0">
                <a:solidFill>
                  <a:srgbClr val="C00000"/>
                </a:solidFill>
              </a:rPr>
              <a:t>овощные – 35%, </a:t>
            </a:r>
            <a:r>
              <a:rPr lang="ru-RU" sz="1600" b="1" dirty="0" smtClean="0"/>
              <a:t>подсолнечник – 72%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34497" y="3948547"/>
            <a:ext cx="3625918" cy="1064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Химические средства защиты растений – 21-22%. Кормовые добавки – менее 50%. Ветеринарные препараты – 35%.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34497" y="5157192"/>
            <a:ext cx="3625918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Тракторы – 3%. </a:t>
            </a:r>
            <a:r>
              <a:rPr lang="ru-RU" sz="1600" b="1" dirty="0" smtClean="0">
                <a:solidFill>
                  <a:schemeClr val="tx1"/>
                </a:solidFill>
              </a:rPr>
              <a:t>Комбайны зерноуборочные – 58,8%.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59283" y="5965121"/>
            <a:ext cx="3625918" cy="7042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Минеральные удобрения – 99%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771800" y="1916832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084168" y="1916832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58417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численности сельского населения </a:t>
            </a:r>
            <a:r>
              <a:rPr lang="ru-RU" sz="2800" b="1" dirty="0" err="1" smtClean="0"/>
              <a:t>Крестецкого</a:t>
            </a:r>
            <a:r>
              <a:rPr lang="ru-RU" sz="2800" b="1" dirty="0" smtClean="0"/>
              <a:t> района и сопредельных территорий, </a:t>
            </a:r>
            <a:br>
              <a:rPr lang="ru-RU" sz="2800" b="1" dirty="0" smtClean="0"/>
            </a:br>
            <a:r>
              <a:rPr lang="ru-RU" sz="2800" b="1" dirty="0" smtClean="0"/>
              <a:t>% к 2011 году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458473"/>
              </p:ext>
            </p:extLst>
          </p:nvPr>
        </p:nvGraphicFramePr>
        <p:xfrm>
          <a:off x="467544" y="1916832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1152128"/>
                <a:gridCol w="1224136"/>
                <a:gridCol w="1224136"/>
                <a:gridCol w="10904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2011 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 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 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2014 г.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Крестецкий</a:t>
                      </a:r>
                      <a:r>
                        <a:rPr lang="ru-RU" sz="2400" b="1" dirty="0" smtClean="0"/>
                        <a:t>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103,3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102,2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106,8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Сопредельные</a:t>
                      </a:r>
                      <a:r>
                        <a:rPr lang="ru-RU" sz="2400" b="1" baseline="0" dirty="0" smtClean="0"/>
                        <a:t> районы: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Валдайский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97,3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95,4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Демянский</a:t>
                      </a:r>
                      <a:r>
                        <a:rPr lang="ru-RU" sz="2400" b="1" dirty="0" smtClean="0"/>
                        <a:t>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96,6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93,5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90,5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Окуловский</a:t>
                      </a:r>
                      <a:r>
                        <a:rPr lang="ru-RU" sz="2400" b="1" dirty="0" smtClean="0"/>
                        <a:t>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97,6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96,3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95,3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Маловишерский</a:t>
                      </a:r>
                      <a:r>
                        <a:rPr lang="ru-RU" sz="2400" b="1" dirty="0" smtClean="0"/>
                        <a:t>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92,6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87,7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Парфинский</a:t>
                      </a:r>
                      <a:r>
                        <a:rPr lang="ru-RU" sz="2400" b="1" dirty="0" smtClean="0"/>
                        <a:t> район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99,8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98,8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97,2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97,4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95,4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93,6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1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Формирование кластерной структуры с размещением организаций в разных муниципальных районах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276872"/>
            <a:ext cx="20882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Птицеводческий комплекс в </a:t>
            </a:r>
            <a:r>
              <a:rPr lang="ru-RU" sz="2000" b="1" dirty="0" err="1" smtClean="0"/>
              <a:t>Крестецком</a:t>
            </a:r>
            <a:r>
              <a:rPr lang="ru-RU" sz="2000" b="1" dirty="0" smtClean="0"/>
              <a:t> районе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1988840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Племенной репродуктор</a:t>
            </a:r>
          </a:p>
          <a:p>
            <a:pPr algn="ctr"/>
            <a:r>
              <a:rPr lang="ru-RU" sz="2000" b="1" dirty="0" smtClean="0"/>
              <a:t>(</a:t>
            </a:r>
            <a:r>
              <a:rPr lang="ru-RU" sz="2000" b="1" dirty="0" err="1" smtClean="0"/>
              <a:t>Волдайский</a:t>
            </a:r>
            <a:r>
              <a:rPr lang="ru-RU" sz="2000" b="1" dirty="0" smtClean="0"/>
              <a:t> район)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3789040"/>
            <a:ext cx="237626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Комплекс </a:t>
            </a:r>
            <a:r>
              <a:rPr lang="ru-RU" sz="2000" b="1" dirty="0"/>
              <a:t>по выращиванию, забою, и переработке мяса </a:t>
            </a:r>
            <a:r>
              <a:rPr lang="ru-RU" sz="2000" b="1" dirty="0" smtClean="0"/>
              <a:t>птицы</a:t>
            </a:r>
          </a:p>
          <a:p>
            <a:pPr algn="ctr"/>
            <a:r>
              <a:rPr lang="ru-RU" sz="2000" b="1" dirty="0" smtClean="0"/>
              <a:t>(</a:t>
            </a:r>
            <a:r>
              <a:rPr lang="ru-RU" sz="2000" b="1" dirty="0"/>
              <a:t>42 тыс. тонн в </a:t>
            </a:r>
            <a:r>
              <a:rPr lang="ru-RU" sz="2000" b="1" dirty="0" smtClean="0"/>
              <a:t>год)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80928"/>
            <a:ext cx="25202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Подберезский комбинат хлебопродуктов</a:t>
            </a:r>
          </a:p>
          <a:p>
            <a:pPr algn="ctr"/>
            <a:r>
              <a:rPr lang="ru-RU" sz="2000" b="1" dirty="0" smtClean="0"/>
              <a:t>(Новгородский район)</a:t>
            </a:r>
            <a:endParaRPr lang="ru-RU" sz="2000" b="1" dirty="0"/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flipH="1">
            <a:off x="5580112" y="2636912"/>
            <a:ext cx="936104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7632340" y="3284984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923928" y="4293096"/>
            <a:ext cx="2448272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1"/>
          </p:cNvCxnSpPr>
          <p:nvPr/>
        </p:nvCxnSpPr>
        <p:spPr>
          <a:xfrm flipH="1" flipV="1">
            <a:off x="5436096" y="4293096"/>
            <a:ext cx="936104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15816" y="3429000"/>
            <a:ext cx="57606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0"/>
          </p:cNvCxnSpPr>
          <p:nvPr/>
        </p:nvCxnSpPr>
        <p:spPr>
          <a:xfrm flipV="1">
            <a:off x="1655676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55676" y="1700808"/>
            <a:ext cx="57966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452320" y="1700808"/>
            <a:ext cx="0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2"/>
          </p:cNvCxnSpPr>
          <p:nvPr/>
        </p:nvCxnSpPr>
        <p:spPr>
          <a:xfrm>
            <a:off x="1655676" y="4293096"/>
            <a:ext cx="0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655676" y="5013176"/>
            <a:ext cx="4716524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4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Страны с высоким и низким уровнем обеспеченности сельскохозяйственными угодьями и пашней, га/чел </a:t>
            </a:r>
            <a:r>
              <a:rPr lang="ru-RU" sz="2200" b="1" dirty="0" smtClean="0"/>
              <a:t>(</a:t>
            </a:r>
            <a:r>
              <a:rPr lang="en-US" sz="2200" b="1" dirty="0"/>
              <a:t>http://www.gks.ru/</a:t>
            </a:r>
            <a:endParaRPr lang="ru-RU" sz="22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85094"/>
              </p:ext>
            </p:extLst>
          </p:nvPr>
        </p:nvGraphicFramePr>
        <p:xfrm>
          <a:off x="395536" y="1628800"/>
          <a:ext cx="835293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Сельхозугодия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Пашня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Страны с высоким уровнем обеспеченности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Австралия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17,23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2,04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Аргентина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3,49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0,94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Канада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1,31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Россия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1,53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0,85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Страны с низким уровнем</a:t>
                      </a:r>
                      <a:r>
                        <a:rPr lang="ru-RU" sz="2400" b="1" baseline="0" dirty="0" smtClean="0"/>
                        <a:t> обеспеченности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Япония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Республика Корея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Нидерланды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0,06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Бельгия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0,07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площади пашни и посевных площадей</a:t>
            </a:r>
            <a:r>
              <a:rPr lang="ru-RU" sz="3200" b="1" smtClean="0"/>
              <a:t>, </a:t>
            </a:r>
            <a:br>
              <a:rPr lang="ru-RU" sz="3200" b="1" smtClean="0"/>
            </a:br>
            <a:r>
              <a:rPr lang="ru-RU" sz="3200" b="1" smtClean="0"/>
              <a:t>% </a:t>
            </a:r>
            <a:r>
              <a:rPr lang="ru-RU" sz="3200" b="1" dirty="0" smtClean="0"/>
              <a:t>к 1990 году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88083440"/>
              </p:ext>
            </p:extLst>
          </p:nvPr>
        </p:nvGraphicFramePr>
        <p:xfrm>
          <a:off x="323528" y="1628800"/>
          <a:ext cx="8496944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8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Динамика объемов </a:t>
            </a:r>
            <a:r>
              <a:rPr lang="ru-RU" sz="2400" b="1" dirty="0" smtClean="0"/>
              <a:t>платежеспособного спроса </a:t>
            </a:r>
            <a:r>
              <a:rPr lang="ru-RU" sz="2400" b="1" dirty="0"/>
              <a:t>на основные продукты сельскохозяйственного происхождения в Российской Федерации в 1990-2014 гг., % (1990 г. – 100%)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71982948"/>
              </p:ext>
            </p:extLst>
          </p:nvPr>
        </p:nvGraphicFramePr>
        <p:xfrm>
          <a:off x="107504" y="1828800"/>
          <a:ext cx="8856984" cy="45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Направления стимулирования спроса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28153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Импортозамещение</a:t>
            </a:r>
            <a:r>
              <a:rPr lang="ru-RU" sz="2400" dirty="0"/>
              <a:t> (молокопродукты, говядина, баранина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Удешевление продукции за счет массового производства и сокращения избыточных звеньев в продовольственной </a:t>
            </a:r>
            <a:r>
              <a:rPr lang="ru-RU" sz="2400" dirty="0" smtClean="0"/>
              <a:t>цепочке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Предоставление потребителям с низким уровнем дохода субсидий (продовольственные талоны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Государственная поддержка выхода  агробизнеса на внешние рынки и стимулирования экспорта продовольствия </a:t>
            </a:r>
          </a:p>
        </p:txBody>
      </p:sp>
    </p:spTree>
    <p:extLst>
      <p:ext uri="{BB962C8B-B14F-4D97-AF65-F5344CB8AC3E}">
        <p14:creationId xmlns:p14="http://schemas.microsoft.com/office/powerpoint/2010/main" val="3661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460</Words>
  <Application>Microsoft Office PowerPoint</Application>
  <PresentationFormat>Экран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Продовольственная безопасность и активизация агробизнеса: ключевые вопросы</vt:lpstr>
      <vt:lpstr>О чем пойдет речь?</vt:lpstr>
      <vt:lpstr>Сущности понятия «продовольственная безопасность»</vt:lpstr>
      <vt:lpstr>Динамика численности сельского населения Крестецкого района и сопредельных территорий,  % к 2011 году </vt:lpstr>
      <vt:lpstr>Формирование кластерной структуры с размещением организаций в разных муниципальных районах</vt:lpstr>
      <vt:lpstr>Страны с высоким и низким уровнем обеспеченности сельскохозяйственными угодьями и пашней, га/чел (http://www.gks.ru/</vt:lpstr>
      <vt:lpstr>Динамика площади пашни и посевных площадей,  % к 1990 году</vt:lpstr>
      <vt:lpstr>Динамика объемов платежеспособного спроса на основные продукты сельскохозяйственного происхождения в Российской Федерации в 1990-2014 гг., % (1990 г. – 100%)</vt:lpstr>
      <vt:lpstr>Направления стимулирования спроса</vt:lpstr>
      <vt:lpstr>Стратегия импортозамещения должна стать лишь подсистемой более глобальной стратегии – стратегии стимулирования спроса на продовольствие, включая выход на внешние рынки и экспорт продуктов питания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Продовольственная безопасность и активизация агробизнеса</dc:title>
  <dc:creator>Kostyaev-AI</dc:creator>
  <cp:lastModifiedBy>Kostyaev-AI</cp:lastModifiedBy>
  <cp:revision>31</cp:revision>
  <dcterms:created xsi:type="dcterms:W3CDTF">2016-01-12T09:54:41Z</dcterms:created>
  <dcterms:modified xsi:type="dcterms:W3CDTF">2016-01-14T12:55:21Z</dcterms:modified>
</cp:coreProperties>
</file>